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76" r:id="rId2"/>
    <p:sldId id="277" r:id="rId3"/>
    <p:sldId id="278" r:id="rId4"/>
    <p:sldId id="279" r:id="rId5"/>
    <p:sldId id="280" r:id="rId6"/>
    <p:sldId id="282" r:id="rId7"/>
    <p:sldId id="281" r:id="rId8"/>
    <p:sldId id="275" r:id="rId9"/>
    <p:sldId id="274" r:id="rId10"/>
    <p:sldId id="273" r:id="rId11"/>
    <p:sldId id="272" r:id="rId12"/>
    <p:sldId id="269" r:id="rId13"/>
    <p:sldId id="268" r:id="rId14"/>
    <p:sldId id="267" r:id="rId15"/>
    <p:sldId id="266" r:id="rId16"/>
    <p:sldId id="265" r:id="rId17"/>
    <p:sldId id="256" r:id="rId18"/>
    <p:sldId id="258" r:id="rId19"/>
    <p:sldId id="257" r:id="rId20"/>
    <p:sldId id="259" r:id="rId21"/>
    <p:sldId id="260" r:id="rId22"/>
    <p:sldId id="261" r:id="rId23"/>
    <p:sldId id="262" r:id="rId24"/>
    <p:sldId id="263" r:id="rId25"/>
    <p:sldId id="264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file:///C:\Users\user\Downloads\XII_Informatica%20(in%20limba%20romana).pdf" TargetMode="External"/><Relationship Id="rId2" Type="http://schemas.openxmlformats.org/officeDocument/2006/relationships/hyperlink" Target="http://www.math.md/stireal/informatica/candidat/calcul_numeric_3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ru.scribd.com/doc/13531262/METODE-NUMERICE-PENTRU-REZOLVAREA-ECUA%C5%A2IILOR-ALGEBRICE-NELINIARE-%C5%9EI-TRANSCENDENT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36642" y="1482581"/>
            <a:ext cx="9248776" cy="2867746"/>
          </a:xfrm>
        </p:spPr>
        <p:txBody>
          <a:bodyPr>
            <a:normAutofit/>
          </a:bodyPr>
          <a:lstStyle/>
          <a:p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METODE NUMERICE DE REZOLVARE A ECUAŢIILOR ALGEBRICE ŞI TRANSCENDENTE</a:t>
            </a:r>
            <a:endParaRPr lang="ru-RU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9074728" y="4946073"/>
            <a:ext cx="2743200" cy="1724890"/>
          </a:xfrm>
        </p:spPr>
        <p:txBody>
          <a:bodyPr/>
          <a:lstStyle/>
          <a:p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LUCIA CERNAT</a:t>
            </a:r>
            <a:b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cl. xII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“B”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73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501462" y="178676"/>
            <a:ext cx="8791575" cy="829825"/>
          </a:xfrm>
        </p:spPr>
        <p:txBody>
          <a:bodyPr/>
          <a:lstStyle/>
          <a:p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ALGORITMIZAREA METODEI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2501461" y="1103094"/>
            <a:ext cx="790377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Pornind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descrierea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matematică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putem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cazuri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distincte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oprire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 = 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bisecţiei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0232" t="19206" r="15585" b="36443"/>
          <a:stretch/>
        </p:blipFill>
        <p:spPr>
          <a:xfrm>
            <a:off x="2501461" y="1844018"/>
            <a:ext cx="7094483" cy="238584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924" t="43356" r="12851" b="15709"/>
          <a:stretch/>
        </p:blipFill>
        <p:spPr>
          <a:xfrm>
            <a:off x="2501461" y="4324460"/>
            <a:ext cx="7094483" cy="19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9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601638" y="304800"/>
            <a:ext cx="8791575" cy="808804"/>
          </a:xfrm>
        </p:spPr>
        <p:txBody>
          <a:bodyPr/>
          <a:lstStyle/>
          <a:p>
            <a:r>
              <a:rPr lang="ro-MD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EXEMPLU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144110" y="12665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determine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rădăcină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6cos(x) + 8sin(x) = 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[2, 4] cu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precizia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ε=0,00017.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12400" t="29271" r="22135" b="20237"/>
          <a:stretch/>
        </p:blipFill>
        <p:spPr>
          <a:xfrm>
            <a:off x="2144110" y="2065775"/>
            <a:ext cx="6547945" cy="283779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3879" t="48511" r="29057" b="29450"/>
          <a:stretch/>
        </p:blipFill>
        <p:spPr>
          <a:xfrm>
            <a:off x="2488487" y="5454896"/>
            <a:ext cx="4508938" cy="1187669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2791631" y="4994566"/>
            <a:ext cx="1769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7949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402896" y="-221528"/>
            <a:ext cx="8791575" cy="1246764"/>
          </a:xfrm>
        </p:spPr>
        <p:txBody>
          <a:bodyPr/>
          <a:lstStyle/>
          <a:p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METODA COARDEI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24501" y="1266230"/>
            <a:ext cx="551172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bisec</a:t>
            </a:r>
            <a:r>
              <a:rPr lang="ro-MD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toată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simplitatea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efectivă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cazurile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</a:t>
            </a:r>
            <a:r>
              <a:rPr lang="ro-MD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inut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număr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mic de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</a:t>
            </a:r>
            <a:r>
              <a:rPr lang="ro-MD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cu 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exactitate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înaltă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ro-MD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ial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care 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</a:t>
            </a:r>
            <a:r>
              <a:rPr lang="ro-MD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fiind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mare.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potrivită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divizarea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segmentului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păr</a:t>
            </a:r>
            <a:r>
              <a:rPr lang="ro-MD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propor</a:t>
            </a:r>
            <a:r>
              <a:rPr lang="ro-MD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ionale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propor</a:t>
            </a:r>
            <a:r>
              <a:rPr lang="ro-MD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fiind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intersec</a:t>
            </a:r>
            <a:r>
              <a:rPr lang="ro-MD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coardei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uneşte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extremită</a:t>
            </a:r>
            <a:r>
              <a:rPr lang="ro-MD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ile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segmentului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0X.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39785" t="26450" r="30209" b="14259"/>
          <a:stretch/>
        </p:blipFill>
        <p:spPr>
          <a:xfrm>
            <a:off x="8029903" y="1044920"/>
            <a:ext cx="3605048" cy="4006962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7336221" y="5292876"/>
            <a:ext cx="47558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Schema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obţinerii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coarde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(model matematic)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52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317459" y="414506"/>
            <a:ext cx="904701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Fie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dată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funcţia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f(x), care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posedă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următoarele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proprietăţi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1. f(x)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continuă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[a, b]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f(a) × f(c) &lt; 0. 2.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[a, b]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există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f´(x) ≠ 0; f˝(x) ≠ 0,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continui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semnul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lor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[a, b]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constant.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Proprietăţile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enumerate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garantează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existenţa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soluţiei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unice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f(x) = 0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[a, b].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coardelor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presupune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alegerea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calitate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aproximare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soluţiei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determinat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intersecţia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dreptei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trece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punctele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(a, f(a))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(b, f(b)) cu </a:t>
            </a:r>
            <a:r>
              <a:rPr lang="en-US" sz="2000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r>
              <a:rPr lang="en-US" sz="2000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0x. </a:t>
            </a:r>
            <a:endParaRPr lang="ru-RU" sz="2000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t="19896" r="58132" b="12244"/>
          <a:stretch/>
        </p:blipFill>
        <p:spPr>
          <a:xfrm>
            <a:off x="1777997" y="2474618"/>
            <a:ext cx="4124040" cy="375992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5196" t="21877" r="956" b="15678"/>
          <a:stretch/>
        </p:blipFill>
        <p:spPr>
          <a:xfrm>
            <a:off x="6670963" y="2474618"/>
            <a:ext cx="4693513" cy="37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69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2382980" y="667571"/>
            <a:ext cx="900545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avînd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aproximarea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xi-1 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putem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următoarea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aproximare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formula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recurentă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o-MD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demonstrează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şirul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x1, x2, ... xi , xi+1, ...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... calculate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formula (3) converge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către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ecua</a:t>
            </a:r>
            <a:r>
              <a:rPr lang="ro-MD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sz="28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iei</a:t>
            </a:r>
            <a:r>
              <a:rPr 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f(x) = 0. 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670" t="44708" r="18252" b="36861"/>
          <a:stretch/>
        </p:blipFill>
        <p:spPr>
          <a:xfrm>
            <a:off x="1759528" y="2424545"/>
            <a:ext cx="10016839" cy="133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1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230583" y="124689"/>
            <a:ext cx="9282544" cy="1251673"/>
          </a:xfrm>
        </p:spPr>
        <p:txBody>
          <a:bodyPr/>
          <a:lstStyle/>
          <a:p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ESTIMAREA ERORII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2230583" y="165115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Faptul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aproximărilor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coardelor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către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exactă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implică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următoarea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concluzie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cât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itera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realizate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atât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Totuşi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putea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formulă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erorii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exactitatea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inute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59952" t="54329" r="12543" b="32894"/>
          <a:stretch/>
        </p:blipFill>
        <p:spPr>
          <a:xfrm>
            <a:off x="2343807" y="3682478"/>
            <a:ext cx="4645572" cy="126789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230583" y="548117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sînt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corespunzător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marginea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superioară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inferioară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f′(x)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[a, b].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768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876424" y="104909"/>
            <a:ext cx="8791574" cy="964323"/>
          </a:xfrm>
        </p:spPr>
        <p:txBody>
          <a:bodyPr/>
          <a:lstStyle/>
          <a:p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Algoritmul de calcul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24004" t="16043" r="23337" b="55177"/>
          <a:stretch/>
        </p:blipFill>
        <p:spPr>
          <a:xfrm>
            <a:off x="2018149" y="1363904"/>
            <a:ext cx="6624525" cy="203657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22731" t="47138" r="22081" b="14353"/>
          <a:stretch/>
        </p:blipFill>
        <p:spPr>
          <a:xfrm>
            <a:off x="2018148" y="3602038"/>
            <a:ext cx="6624525" cy="26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0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20322" y="84083"/>
            <a:ext cx="7903778" cy="903890"/>
          </a:xfrm>
        </p:spPr>
        <p:txBody>
          <a:bodyPr/>
          <a:lstStyle/>
          <a:p>
            <a:r>
              <a:rPr lang="ro-MD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EXEMPLU</a:t>
            </a:r>
            <a:endParaRPr lang="ru-RU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Прямоугольник 3"/>
          <p:cNvSpPr/>
          <p:nvPr/>
        </p:nvSpPr>
        <p:spPr>
          <a:xfrm>
            <a:off x="983673" y="1124866"/>
            <a:ext cx="61237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 = ln( x sin x )</a:t>
            </a:r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calculeze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aproximativă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ecua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(x)=0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[0,5; 1,5]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aproximări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utilizând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coardelor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matematică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nu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necesară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Deoarece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numărul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aproximări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fixat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extremităŃile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cunoscute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atribuirile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respective </a:t>
            </a:r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realizate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direct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corpul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5693" t="24855" r="12000" b="12239"/>
          <a:stretch/>
        </p:blipFill>
        <p:spPr>
          <a:xfrm>
            <a:off x="180109" y="3293083"/>
            <a:ext cx="6511636" cy="318654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21203" t="11921" r="30225" b="76680"/>
          <a:stretch/>
        </p:blipFill>
        <p:spPr>
          <a:xfrm>
            <a:off x="6708031" y="433543"/>
            <a:ext cx="5237018" cy="69132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1267" t="31701" r="30237" b="8369"/>
          <a:stretch/>
        </p:blipFill>
        <p:spPr>
          <a:xfrm>
            <a:off x="6960237" y="3293082"/>
            <a:ext cx="4732607" cy="3186545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7107382" y="2584606"/>
            <a:ext cx="209260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ro-MD" sz="3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07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MD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METODA NEWTON (TANGENTEI)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(x),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posedă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următoarele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proprietăţi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f (x),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[a, b]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(a)f (b) &lt; 0 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[a, b]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există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′(x) ≠0, f ′′(x) ≠ 0,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a, b]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constant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86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4792718" y="2607439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tangenta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numărul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intersectează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Următoarea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tangentă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(i+1)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trasată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Ei+1 cu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coordonatele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(xi, f (xi))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intersecta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absciselor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xi+1.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x0, x1, x2, ..., xi, xi+1, ...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converge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către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soluţia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e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cuaţiei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(x) = 0.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Această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(x)=0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numită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tangentelor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Newton,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matematicianului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introdus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-o.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48" y="1140925"/>
            <a:ext cx="3523793" cy="4218798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10302" y="5468035"/>
            <a:ext cx="295780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Schema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obţinerii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tangentei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994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424688" y="1662760"/>
            <a:ext cx="9537602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rezolva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algebrică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transcendentă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f(x) = 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înseamnă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variabilei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egalitatea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 = 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adevărată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cînd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simplă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pot fi determinate exact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relativ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uşor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analitice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care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studiază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cadrul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cursului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liceal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matematică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însă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structura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complicată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procedura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devine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anevoioasă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Mai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decît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atît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cînd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modelează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anumite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situaţii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fenomene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depind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acestora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cunoscută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aproximativ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noţiunea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exactă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pierde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sensul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Din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motiv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cunoaşte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aproximativ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realizează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Fie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 = 0,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f(x)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fiind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definită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oarecare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interval a ≤ x ≤ b.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46081" t="64927" r="21681" b="20092"/>
          <a:stretch/>
        </p:blipFill>
        <p:spPr>
          <a:xfrm>
            <a:off x="1734206" y="4760731"/>
            <a:ext cx="5034456" cy="1315929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597573" y="311947"/>
            <a:ext cx="97641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SEPARAREA SOLUŢIILOR ECUAŢIILOR ALGEBRICE ŞI TRANSCENDENTE</a:t>
            </a:r>
            <a:endParaRPr lang="ru-RU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6244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141413" y="98262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x1, x2, ... xi, ...,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tangentei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trece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printr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 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f(xi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f´(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xi)(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 –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xi).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general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(5)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reprezintă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tangenta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(x),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 (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xi)).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intersecta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axa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absciselor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coordonatele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(xi+1,0).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consecinţă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obţine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Объект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9067" t="20926" r="27194" b="47181"/>
          <a:stretch/>
        </p:blipFill>
        <p:spPr>
          <a:xfrm>
            <a:off x="1141413" y="3937299"/>
            <a:ext cx="2753958" cy="1129553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30617" t="24085" r="13470" b="14480"/>
          <a:stretch/>
        </p:blipFill>
        <p:spPr>
          <a:xfrm>
            <a:off x="6293224" y="656258"/>
            <a:ext cx="5238975" cy="323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82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EROAREA METODEI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Объект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615" t="44921" r="37787" b="30780"/>
          <a:stretch/>
        </p:blipFill>
        <p:spPr>
          <a:xfrm>
            <a:off x="4470007" y="2879475"/>
            <a:ext cx="3248810" cy="86061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3046412" y="176035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Procesul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iterativ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oprit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repetarea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număr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prestabilit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fie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atingerea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exactităţi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cerute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Eroarea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conform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formulei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3046412" y="411331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 , xi+1 –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aproximări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succesive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ale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soluţiei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calculate, M2 –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supremul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 ′′(x)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[a, b], m1 –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infimul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f′(x)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[a, b].</a:t>
            </a:r>
            <a:endParaRPr lang="ru-RU" dirty="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504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2" y="249808"/>
            <a:ext cx="9905998" cy="1478570"/>
          </a:xfrm>
        </p:spPr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ALGORIMIZAREA METODEI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141412" y="1592826"/>
            <a:ext cx="9905999" cy="49702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3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A1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Algoritmul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număr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aproximări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succesive</a:t>
            </a:r>
            <a:r>
              <a:rPr lang="en-US" sz="3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34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realiza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suficient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cunoscute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descrierile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analitice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(x)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′(x).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descrierea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′(x) nu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enunţ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iniţială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deduce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utilizînd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procedeul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similar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determinării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extremităţii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fixe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coardelor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Pasul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aproximării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iniţiale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0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f(c) × f(a) &lt; 0,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x0 ⇐ 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altfel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x0 ⇐ b;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⇐ 0.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Pasul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xi+1 conform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formulei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Pasul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i+1 = 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⇐ xi+1. SFÎRŞIT.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⇐ i+1,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pasul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35342" t="30403" r="20080" b="47464"/>
          <a:stretch/>
        </p:blipFill>
        <p:spPr>
          <a:xfrm>
            <a:off x="6572214" y="4077928"/>
            <a:ext cx="1637072" cy="4572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49223" t="47948" r="16406" b="28666"/>
          <a:stretch/>
        </p:blipFill>
        <p:spPr>
          <a:xfrm>
            <a:off x="6572214" y="5091878"/>
            <a:ext cx="1194619" cy="45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727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257025" y="588852"/>
            <a:ext cx="9905999" cy="55597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A2.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Algoritmul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exactitate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dată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3200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formula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estimare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erorii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figurează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mărimile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cînd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sînt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indicate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enunţul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necesară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matematică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stabilirea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Suplimentar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sînt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descrierile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analitice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(x)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 ′(x).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Pasul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aproximării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iniţiale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x0: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f(c) × f(a) &lt; 0,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x0 ⇐ a,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altfel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x0 ⇐ b;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⇐ 0. 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Pasul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xi+1 conform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formulei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Pasul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x ⇐ xi+1.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SFÎRŞIT.</a:t>
            </a:r>
          </a:p>
          <a:p>
            <a:pPr marL="0" indent="0">
              <a:buNone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⇐ i+1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revine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la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pasul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57588" t="37591" r="1867" b="45182"/>
          <a:stretch/>
        </p:blipFill>
        <p:spPr>
          <a:xfrm>
            <a:off x="7072604" y="3368702"/>
            <a:ext cx="2967134" cy="70912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604" y="4525342"/>
            <a:ext cx="1682510" cy="6438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4"/>
          <a:srcRect l="33135" t="69162" r="53786" b="22009"/>
          <a:stretch/>
        </p:blipFill>
        <p:spPr>
          <a:xfrm>
            <a:off x="3197190" y="5102062"/>
            <a:ext cx="1743520" cy="598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353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342928" y="2071705"/>
            <a:ext cx="575738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funcţia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scrie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program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aproximativă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 = 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[2,4; 3] cu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exactitatea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 = 0,0001,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utilizînd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Newton.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[2,4; 3] M2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sînt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respectiv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0,03.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248096" y="398069"/>
            <a:ext cx="6096000" cy="110799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6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ro-MD" sz="66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XEMPLU</a:t>
            </a:r>
            <a:endParaRPr lang="ru-RU" sz="6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24953" t="28456" r="36474" b="52884"/>
          <a:stretch/>
        </p:blipFill>
        <p:spPr>
          <a:xfrm>
            <a:off x="2128083" y="1965950"/>
            <a:ext cx="2168013" cy="5899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3151" t="10048" r="47162" b="77970"/>
          <a:stretch/>
        </p:blipFill>
        <p:spPr>
          <a:xfrm>
            <a:off x="6100316" y="1057822"/>
            <a:ext cx="5668897" cy="128706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3"/>
          <a:srcRect l="25457" t="56240" r="25855" b="6412"/>
          <a:stretch/>
        </p:blipFill>
        <p:spPr>
          <a:xfrm>
            <a:off x="6100316" y="2954966"/>
            <a:ext cx="5668897" cy="270841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21863" t="26709" r="10056" b="51471"/>
          <a:stretch/>
        </p:blipFill>
        <p:spPr>
          <a:xfrm>
            <a:off x="461815" y="4999703"/>
            <a:ext cx="5235678" cy="943897"/>
          </a:xfrm>
          <a:prstGeom prst="rect">
            <a:avLst/>
          </a:prstGeom>
        </p:spPr>
      </p:pic>
      <p:sp>
        <p:nvSpPr>
          <p:cNvPr id="10" name="Прямоугольник 9"/>
          <p:cNvSpPr/>
          <p:nvPr/>
        </p:nvSpPr>
        <p:spPr>
          <a:xfrm>
            <a:off x="482970" y="4309173"/>
            <a:ext cx="30253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Rezultate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ru-RU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525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1530295" y="693955"/>
            <a:ext cx="9905999" cy="48870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SURSE: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http://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www.math.md/stireal/informatica/candidat/calcul_numeric_3.pdf</a:t>
            </a:r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file:///C:/Users/user/Downloads/XII_Informatica%20(in%20limba%20romana).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file"/>
              </a:rPr>
              <a:t>pdf</a:t>
            </a:r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https://ru.scribd.com/doc/13531262/METODE-NUMERICE-PENTRU-REZOLVAREA-ECUA%C5%A2IILOR-ALGEBRICE-NELINIARE-%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C5%9EI-TRANSCENDENTE</a:t>
            </a:r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168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324303" y="1198453"/>
            <a:ext cx="999533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presupune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(1) 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distincte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izolate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adică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există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vecinătate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care nu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conţine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Astfel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rezolvarea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divide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etape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Separarea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intervalelor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singură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soluţi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e.</a:t>
            </a:r>
          </a:p>
          <a:p>
            <a:pPr marL="342900" indent="-342900">
              <a:buAutoNum type="arabicPeriod"/>
            </a:pPr>
            <a:endParaRPr lang="ro-M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AutoNum type="arabicPeriod"/>
            </a:pP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Micşorarea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cît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posibil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fiecărui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intervale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determinării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tuturor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trebuie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analitică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analitică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proprietăţile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derivatei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f´(x)=0 pot 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uşor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calculate,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f(x)=0,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necesar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15584" t="63937" r="18559" b="18521"/>
          <a:stretch/>
        </p:blipFill>
        <p:spPr>
          <a:xfrm>
            <a:off x="2932386" y="4614041"/>
            <a:ext cx="6243144" cy="935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40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1513489" y="469603"/>
            <a:ext cx="441434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MD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Exemplul 1.</a:t>
            </a:r>
            <a:r>
              <a:rPr lang="ro-M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Să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 determine numărul de 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ecua</a:t>
            </a:r>
            <a:r>
              <a:rPr lang="ro-M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iei e</a:t>
            </a:r>
            <a:r>
              <a:rPr lang="ro-MD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^</a:t>
            </a:r>
            <a:r>
              <a:rPr lang="pt-BR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 </a:t>
            </a:r>
            <a:r>
              <a:rPr lang="pt-BR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x = 0. 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36744" t="51418" r="33867" b="43713"/>
          <a:stretch/>
        </p:blipFill>
        <p:spPr>
          <a:xfrm>
            <a:off x="1577029" y="1274260"/>
            <a:ext cx="5016489" cy="454537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1577029" y="1781121"/>
            <a:ext cx="524466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Întrucât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endParaRPr lang="ro-M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afirma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ială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are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singură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3841" t="26450" r="36650" b="55007"/>
          <a:stretch/>
        </p:blipFill>
        <p:spPr>
          <a:xfrm>
            <a:off x="1577029" y="2237641"/>
            <a:ext cx="3605048" cy="63189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513489" y="3824288"/>
            <a:ext cx="5870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Exemplul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rădăcinile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ecua</a:t>
            </a:r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x^3-9x^2+24x-13=0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0,8]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029" y="4585213"/>
            <a:ext cx="5172084" cy="440336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1451859" y="5036458"/>
            <a:ext cx="5974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Rezolvând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ecua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f′ (x) = 0, 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</a:t>
            </a:r>
            <a:r>
              <a:rPr lang="ro-MD" dirty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x1 = 4, x2 = 2.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 rotWithShape="1">
          <a:blip r:embed="rId5"/>
          <a:srcRect l="15037" t="17885" r="37488" b="27474"/>
          <a:stretch/>
        </p:blipFill>
        <p:spPr>
          <a:xfrm>
            <a:off x="7287968" y="590351"/>
            <a:ext cx="4558146" cy="2951018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426123" y="3642582"/>
            <a:ext cx="39208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 </a:t>
            </a:r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ecua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 avea o singură </a:t>
            </a:r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it-IT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 </a:t>
            </a:r>
            <a:r>
              <a:rPr lang="it-IT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localizată pe segmentul [0,2].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57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1371599" y="1873689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posibilitate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rădăcinilor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 = 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cercetarea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directă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graficului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construcţia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acestuia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pot 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folostie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atît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aplicaţii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specializate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cît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simple, elaborate cu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ajutorul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instrumentelor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limbaj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2854037" y="3494084"/>
            <a:ext cx="795250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Separarea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grafică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soluțiilor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ecuații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segment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realizată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și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local, cu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ajutorul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aplicații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Este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suficient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construiască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tabel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coloane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Prima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coloană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reprezenta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divizare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elementare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lungimi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egale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de-a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coloană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conține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formulă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calculează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funcției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respective din prima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coloană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baza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datelor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coloana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construiește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diagramă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liniară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reprezintă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graficul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funcției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analizate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662546" y="410158"/>
            <a:ext cx="6096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o-MD" sz="60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Metoda grafică</a:t>
            </a:r>
            <a:endParaRPr lang="ru-RU" sz="60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525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321522" y="424554"/>
            <a:ext cx="9905998" cy="919337"/>
          </a:xfrm>
        </p:spPr>
        <p:txBody>
          <a:bodyPr>
            <a:normAutofit/>
          </a:bodyPr>
          <a:lstStyle/>
          <a:p>
            <a:r>
              <a:rPr lang="ro-MD" sz="5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EXEMPLU</a:t>
            </a:r>
            <a:endParaRPr lang="ru-RU" sz="5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16728" t="38394" r="36075" b="47246"/>
          <a:stretch/>
        </p:blipFill>
        <p:spPr>
          <a:xfrm>
            <a:off x="1141412" y="1542905"/>
            <a:ext cx="4128654" cy="70658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983672" y="2448501"/>
            <a:ext cx="48906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Analizând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graficul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program, se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observă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existen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ecua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iei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10].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83672" y="3109984"/>
            <a:ext cx="477981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După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repetarea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programului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[2, 4]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[4 6] 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ob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respectiv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graficele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desenele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3,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existen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iilor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separate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Îngustarea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repetată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fiecărui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permite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exactă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solu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ț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odată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rădăcinile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separate,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această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problemă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poate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rezolvată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numerice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 rotWithShape="1">
          <a:blip r:embed="rId3"/>
          <a:srcRect l="25454" t="15053" r="4958" b="15893"/>
          <a:stretch/>
        </p:blipFill>
        <p:spPr>
          <a:xfrm>
            <a:off x="6012873" y="119754"/>
            <a:ext cx="5832764" cy="3255818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214" t="25377" r="45143" b="13804"/>
          <a:stretch/>
        </p:blipFill>
        <p:spPr>
          <a:xfrm>
            <a:off x="6012873" y="3546764"/>
            <a:ext cx="5112327" cy="306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2"/>
          <a:srcRect l="53155" t="33878" r="7772" b="15506"/>
          <a:stretch/>
        </p:blipFill>
        <p:spPr>
          <a:xfrm>
            <a:off x="512617" y="471053"/>
            <a:ext cx="5342870" cy="389312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34959" t="8366" r="9888" b="17289"/>
          <a:stretch/>
        </p:blipFill>
        <p:spPr>
          <a:xfrm>
            <a:off x="6179126" y="1579417"/>
            <a:ext cx="5652655" cy="429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191733" y="233888"/>
            <a:ext cx="8791575" cy="819807"/>
          </a:xfrm>
        </p:spPr>
        <p:txBody>
          <a:bodyPr/>
          <a:lstStyle/>
          <a:p>
            <a:r>
              <a:rPr lang="ro-MD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METODA BISECȚIEI</a:t>
            </a:r>
            <a:endParaRPr lang="ru-RU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1889395" y="1129071"/>
            <a:ext cx="557048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continuă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[a, b],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f(a) × f(b) &lt; 0.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determine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[a, b] 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 = 0.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Proprietăţile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asigură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existenţa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puţin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simple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 = 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bisecţiei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Metoda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presupune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determinarea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mijloc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[a, b],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valorii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f(c).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Dacă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f(c) = 0,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atunci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exactă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caz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contrar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căutată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[a, c]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[c, b].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aparţine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segmentului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semnul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extremităţi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diferit</a:t>
            </a:r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l="40671" t="10841" r="12262" b="18993"/>
          <a:stretch/>
        </p:blipFill>
        <p:spPr>
          <a:xfrm>
            <a:off x="7693571" y="1178491"/>
            <a:ext cx="4361793" cy="3657601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8707819" y="4960889"/>
            <a:ext cx="25725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Calculul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consecutiv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segmentelor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conţin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f(x)=0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87669" y="4545391"/>
            <a:ext cx="67977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În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divizărilor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succesive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obţine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consecutivitatea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segmentelor</a:t>
            </a:r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dirty="0"/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Pentru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fiecare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ele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relaţia</a:t>
            </a:r>
            <a:endParaRPr lang="ro-MD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o-MD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3"/>
          <a:srcRect l="2496" t="45678" r="56121" b="45126"/>
          <a:stretch/>
        </p:blipFill>
        <p:spPr>
          <a:xfrm>
            <a:off x="1187669" y="4918057"/>
            <a:ext cx="3779703" cy="504497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 rotWithShape="1">
          <a:blip r:embed="rId3"/>
          <a:srcRect l="2325" t="59374" r="64801" b="32248"/>
          <a:stretch/>
        </p:blipFill>
        <p:spPr>
          <a:xfrm>
            <a:off x="1187669" y="5727352"/>
            <a:ext cx="4071784" cy="58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6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2359900" y="260514"/>
            <a:ext cx="8791575" cy="937665"/>
          </a:xfrm>
        </p:spPr>
        <p:txBody>
          <a:bodyPr/>
          <a:lstStyle/>
          <a:p>
            <a:pPr algn="ctr"/>
            <a:r>
              <a:rPr lang="ro-MD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ESTIMIZAREA ERORII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3328082" y="1649811"/>
            <a:ext cx="685520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Deoarece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exactă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ξ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ecuaţiei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este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punct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al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segmentului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bi ],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rezultă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diferenţa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dintre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exactă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şi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calculată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depăşeşte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lungimea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acestui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segment.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urmare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localizarea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un segment cu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lungimea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asigură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eroare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calcul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soluţiei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depăşeşte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valoarea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ε: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l="4672" t="37537" r="62988" b="49956"/>
          <a:stretch/>
        </p:blipFill>
        <p:spPr>
          <a:xfrm>
            <a:off x="4340772" y="4178540"/>
            <a:ext cx="5045672" cy="1097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51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256</TotalTime>
  <Words>1937</Words>
  <Application>Microsoft Office PowerPoint</Application>
  <PresentationFormat>Широкоэкранный</PresentationFormat>
  <Paragraphs>108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Times New Roman</vt:lpstr>
      <vt:lpstr>Trebuchet MS</vt:lpstr>
      <vt:lpstr>Tw Cen MT</vt:lpstr>
      <vt:lpstr>Контур</vt:lpstr>
      <vt:lpstr>METODE NUMERICE DE REZOLVARE A ECUAŢIILOR ALGEBRICE ŞI TRANSCENDENTE</vt:lpstr>
      <vt:lpstr>Презентация PowerPoint</vt:lpstr>
      <vt:lpstr>Презентация PowerPoint</vt:lpstr>
      <vt:lpstr>Презентация PowerPoint</vt:lpstr>
      <vt:lpstr>Презентация PowerPoint</vt:lpstr>
      <vt:lpstr>EXEMPLU</vt:lpstr>
      <vt:lpstr>Презентация PowerPoint</vt:lpstr>
      <vt:lpstr>METODA BISECȚIEI</vt:lpstr>
      <vt:lpstr>ESTIMIZAREA ERORII</vt:lpstr>
      <vt:lpstr>ALGORITMIZAREA METODEI</vt:lpstr>
      <vt:lpstr>EXEMPLU</vt:lpstr>
      <vt:lpstr>METODA COARDEI</vt:lpstr>
      <vt:lpstr>Презентация PowerPoint</vt:lpstr>
      <vt:lpstr>Презентация PowerPoint</vt:lpstr>
      <vt:lpstr>ESTIMAREA ERORII</vt:lpstr>
      <vt:lpstr>Algoritmul de calcul</vt:lpstr>
      <vt:lpstr>EXEMPLU</vt:lpstr>
      <vt:lpstr>METODA NEWTON (TANGENTEI)</vt:lpstr>
      <vt:lpstr>Презентация PowerPoint</vt:lpstr>
      <vt:lpstr>Презентация PowerPoint</vt:lpstr>
      <vt:lpstr>EROAREA METODEI</vt:lpstr>
      <vt:lpstr>ALGORIMIZAREA METODEI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user</cp:lastModifiedBy>
  <cp:revision>20</cp:revision>
  <dcterms:created xsi:type="dcterms:W3CDTF">2018-11-11T18:56:56Z</dcterms:created>
  <dcterms:modified xsi:type="dcterms:W3CDTF">2018-11-11T23:13:48Z</dcterms:modified>
</cp:coreProperties>
</file>